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64" r:id="rId3"/>
    <p:sldId id="263" r:id="rId4"/>
    <p:sldId id="266" r:id="rId5"/>
    <p:sldId id="267" r:id="rId6"/>
    <p:sldId id="268" r:id="rId7"/>
    <p:sldId id="269" r:id="rId8"/>
    <p:sldId id="270" r:id="rId9"/>
    <p:sldId id="259" r:id="rId10"/>
    <p:sldId id="274" r:id="rId11"/>
    <p:sldId id="260" r:id="rId12"/>
    <p:sldId id="275" r:id="rId13"/>
    <p:sldId id="276" r:id="rId14"/>
    <p:sldId id="257" r:id="rId15"/>
    <p:sldId id="262" r:id="rId16"/>
    <p:sldId id="27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67E"/>
    <a:srgbClr val="0C067E"/>
    <a:srgbClr val="01A33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A5A05-AADB-40E2-AD78-4CCDCC73E0CA}" type="datetimeFigureOut">
              <a:rPr lang="uk-UA" smtClean="0"/>
              <a:t>14.03.2025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70F4D-201C-4E04-A3D8-EE045224BDC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4094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14CD9-6478-40D0-BD02-E4EBCBFA68BB}" type="datetime1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638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EFFB5-EEC9-42B7-AA9B-6729A2C07F00}" type="datetime1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8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9EE2-1AF7-4850-BB51-9692CB9CF706}" type="datetime1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99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8BDC-D040-49A5-91BC-D841C302631D}" type="datetime1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4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9038-6579-46BB-A351-0BD306B5F169}" type="datetime1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22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064279"/>
            <a:ext cx="5181600" cy="41126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2064279"/>
            <a:ext cx="5181600" cy="411268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15D93-43C4-420F-83F6-97483AF12112}" type="datetime1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11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0B0E-8526-4F74-9B01-050836AEBEA2}" type="datetime1">
              <a:rPr lang="ru-RU" smtClean="0"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71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1CD5D-D21D-4259-9E54-8CE23E3A4752}" type="datetime1">
              <a:rPr lang="ru-RU" smtClean="0"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183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0155-4074-4D41-A45E-F622783453D9}" type="datetime1">
              <a:rPr lang="ru-RU" smtClean="0"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89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91C1-0DB2-4811-AE72-AE4EB593CCF4}" type="datetime1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8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386EF-2F17-4E20-B1EF-A2D96E89D71D}" type="datetime1">
              <a:rPr lang="ru-RU" smtClean="0"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87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2243667"/>
            <a:ext cx="10515600" cy="3933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1299A-0F77-4DE7-BE0F-2298CC47F95C}" type="datetime1">
              <a:rPr lang="ru-RU" smtClean="0"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ятиугольник 6"/>
          <p:cNvSpPr/>
          <p:nvPr userDrawn="1"/>
        </p:nvSpPr>
        <p:spPr>
          <a:xfrm rot="10800000">
            <a:off x="10879932" y="6306739"/>
            <a:ext cx="1304925" cy="464344"/>
          </a:xfrm>
          <a:prstGeom prst="homePlate">
            <a:avLst/>
          </a:prstGeom>
          <a:solidFill>
            <a:schemeClr val="bg1"/>
          </a:solidFill>
          <a:ln>
            <a:solidFill>
              <a:srgbClr val="01A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98781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fld id="{8FDDA4B8-094D-4294-8AF6-C276D4F6BF1F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3085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umy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51097"/>
            <a:ext cx="11669486" cy="2387600"/>
          </a:xfrm>
        </p:spPr>
        <p:txBody>
          <a:bodyPr>
            <a:noAutofit/>
          </a:bodyPr>
          <a:lstStyle/>
          <a:p>
            <a:r>
              <a:rPr lang="uk-UA" sz="4800" b="1" dirty="0"/>
              <a:t>Розгляд </a:t>
            </a:r>
            <a:br>
              <a:rPr lang="uk-UA" sz="4800" b="1" dirty="0"/>
            </a:br>
            <a:r>
              <a:rPr lang="uk-UA" sz="4800" b="1" dirty="0"/>
              <a:t>освітньо-професійної програми «Будівництво та цивільна інженерія» </a:t>
            </a:r>
            <a:br>
              <a:rPr lang="uk-UA" sz="4800" b="1" dirty="0"/>
            </a:br>
            <a:r>
              <a:rPr lang="uk-UA" sz="4800" b="1" dirty="0"/>
              <a:t>ОС «</a:t>
            </a:r>
            <a:r>
              <a:rPr lang="uk-UA" sz="4800" b="1"/>
              <a:t>Магістр»</a:t>
            </a:r>
            <a:br>
              <a:rPr lang="uk-UA" sz="4800" b="1"/>
            </a:br>
            <a:r>
              <a:rPr lang="uk-UA" sz="4800" b="1"/>
              <a:t>на 2025-26 н.р.</a:t>
            </a:r>
            <a:endParaRPr lang="ru-RU" sz="4800" b="1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D494FDC-AE75-E0DF-8F09-789F58235BD1}"/>
              </a:ext>
            </a:extLst>
          </p:cNvPr>
          <p:cNvSpPr txBox="1">
            <a:spLocks/>
          </p:cNvSpPr>
          <p:nvPr/>
        </p:nvSpPr>
        <p:spPr>
          <a:xfrm>
            <a:off x="261257" y="4221792"/>
            <a:ext cx="11669486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Sumy" pitchFamily="50" charset="0"/>
                <a:ea typeface="+mj-ea"/>
                <a:cs typeface="+mj-cs"/>
              </a:defRPr>
            </a:lvl1pPr>
          </a:lstStyle>
          <a:p>
            <a:pPr marL="0" marR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680585" algn="l"/>
              </a:tabLst>
            </a:pPr>
            <a:r>
              <a:rPr lang="uk-UA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спеціальність </a:t>
            </a:r>
            <a:r>
              <a:rPr lang="uk-UA" sz="2000" b="1" u="sng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192 «Будівництво та цивільна інженерія»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pPr marL="0" marR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680585" algn="l"/>
              </a:tabLst>
            </a:pPr>
            <a:r>
              <a:rPr lang="uk-UA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галузь знань </a:t>
            </a:r>
            <a:r>
              <a:rPr lang="uk-UA" sz="2000" b="1" u="sng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19 «Архітектура та будівництво»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pPr marL="0" marR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680585" algn="l"/>
              </a:tabLst>
            </a:pPr>
            <a:r>
              <a:rPr lang="uk-UA" sz="2000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кваліфікація: </a:t>
            </a:r>
            <a:r>
              <a:rPr lang="uk-UA" sz="2000" b="1" u="sng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магістр з будівництва та цивільної інженерії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000" spc="3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unga" panose="020B0502040204020203" pitchFamily="34" charset="0"/>
              </a:rPr>
              <a:t> </a:t>
            </a:r>
            <a:endParaRPr lang="de-DE" sz="2000" dirty="0">
              <a:effectLst/>
              <a:latin typeface="+mn-lt"/>
              <a:ea typeface="Calibri" panose="020F0502020204030204" pitchFamily="34" charset="0"/>
              <a:cs typeface="Tunga" panose="020B0502040204020203" pitchFamily="34" charset="0"/>
            </a:endParaRP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733841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4165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2200" b="1" dirty="0"/>
              <a:t>Спеціальні (фахові</a:t>
            </a:r>
            <a:r>
              <a:rPr lang="uk-UA" sz="2200" b="1"/>
              <a:t>) компетенції (без змін, за формулюванням 2023-24 н.р) </a:t>
            </a:r>
            <a:endParaRPr lang="ru-RU" sz="22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5" name="Таблиця 5">
            <a:extLst>
              <a:ext uri="{FF2B5EF4-FFF2-40B4-BE49-F238E27FC236}">
                <a16:creationId xmlns:a16="http://schemas.microsoft.com/office/drawing/2014/main" id="{945F4311-28D6-7172-E5E4-62C5A58DF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096393"/>
              </p:ext>
            </p:extLst>
          </p:nvPr>
        </p:nvGraphicFramePr>
        <p:xfrm>
          <a:off x="150019" y="746760"/>
          <a:ext cx="12041981" cy="5608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912226">
                  <a:extLst>
                    <a:ext uri="{9D8B030D-6E8A-4147-A177-3AD203B41FA5}">
                      <a16:colId xmlns:a16="http://schemas.microsoft.com/office/drawing/2014/main" val="1344152372"/>
                    </a:ext>
                  </a:extLst>
                </a:gridCol>
                <a:gridCol w="6129755">
                  <a:extLst>
                    <a:ext uri="{9D8B030D-6E8A-4147-A177-3AD203B41FA5}">
                      <a16:colId xmlns:a16="http://schemas.microsoft.com/office/drawing/2014/main" val="6932392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/>
                        <a:t>Формулювання в ОПП 2024-25 н.р.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/>
                        <a:t>Формулювання в ОПП 2025-26 н.р.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915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СК06.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використовувати комп’ютерні програми, що існують в будівництві, при вирішенні складних інженерних задач в галузі будівництва та цивільної інженерії.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СК06.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використовувати комп’ютерні програми, що існують в будівництві, при вирішенні складних інженерних задач в галузі будівництва та цивільної інженерії.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050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СК07.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зрозуміло й недвозначно доносити власні знання, висновки та аргументації до фахівців і нефахівців будівельної галузі.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СК07. 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зрозуміло й недвозначно доносити власні знання, висновки та аргументації до фахівців і нефахівців будівельної галузі.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42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СК08.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інтегрувати знання з інших галузей для розв’язання складних задач у широких або мультидисциплінарних контекстах.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СК08.</a:t>
                      </a:r>
                      <a:r>
                        <a:rPr lang="uk-UA" sz="17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інтегрувати знання з інших галузей для розв’язання складних задач у широких або мультидисциплінарних контекстах.</a:t>
                      </a:r>
                      <a:endParaRPr lang="de-DE" sz="17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68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СК09.</a:t>
                      </a:r>
                      <a:r>
                        <a:rPr lang="uk-UA" sz="1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оцінювати технічний стан, експлуатаційні показники й енергоефективність будівель і споруд та обгрунтовувати методи їх реконструкції за необхідності.</a:t>
                      </a:r>
                      <a:endParaRPr lang="de-DE" sz="1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СК09.</a:t>
                      </a:r>
                      <a:r>
                        <a:rPr lang="uk-UA" sz="17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оцінювати технічний стан, експлуатаційні показники й енергоефективність будівель і споруд та обгрунтовувати методи їх реконструкції за необхідності.</a:t>
                      </a:r>
                      <a:endParaRPr lang="de-DE" sz="17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957104"/>
                  </a:ext>
                </a:extLst>
              </a:tr>
              <a:tr h="484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СК10.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до викладацької діяльності в закладах вищої та фахової передвищої освіти.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СК10.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до викладацької діяльності в закладах вищої та фахової передвищої освіти.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36711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263763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</a:rPr>
                        <a:t>СК 11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оцінювати технічний стан інженерних мереж будівлі та приймати сучасні технологічні рішення щодо їх реконструкції 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</a:rPr>
                        <a:t>СК 11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оцінювати технічний стан інженерних мереж будівлі та приймати сучасні технологічні рішення щодо їх реконструкції 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681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023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5122" y="-260878"/>
            <a:ext cx="10515600" cy="1325563"/>
          </a:xfrm>
        </p:spPr>
        <p:txBody>
          <a:bodyPr/>
          <a:lstStyle/>
          <a:p>
            <a:r>
              <a:rPr lang="uk-UA" dirty="0"/>
              <a:t>Програмні результати навчання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3D0A25B5-F2D6-A38E-5B72-7F7D3DD6A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7197735"/>
              </p:ext>
            </p:extLst>
          </p:nvPr>
        </p:nvGraphicFramePr>
        <p:xfrm>
          <a:off x="331304" y="743797"/>
          <a:ext cx="11105322" cy="59352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52661">
                  <a:extLst>
                    <a:ext uri="{9D8B030D-6E8A-4147-A177-3AD203B41FA5}">
                      <a16:colId xmlns:a16="http://schemas.microsoft.com/office/drawing/2014/main" val="625387167"/>
                    </a:ext>
                  </a:extLst>
                </a:gridCol>
                <a:gridCol w="5552661">
                  <a:extLst>
                    <a:ext uri="{9D8B030D-6E8A-4147-A177-3AD203B41FA5}">
                      <a16:colId xmlns:a16="http://schemas.microsoft.com/office/drawing/2014/main" val="413531511"/>
                    </a:ext>
                  </a:extLst>
                </a:gridCol>
              </a:tblGrid>
              <a:tr h="448899">
                <a:tc>
                  <a:txBody>
                    <a:bodyPr/>
                    <a:lstStyle/>
                    <a:p>
                      <a:r>
                        <a:rPr lang="uk-UA"/>
                        <a:t>Формулювання в ОПП 2023-24 н.р.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/>
                        <a:t>Формулювання в ОПП 2024-25 н.р.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0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ПРН01. </a:t>
                      </a:r>
                      <a:r>
                        <a:rPr lang="uk-UA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будівлі й споруди, в тому числі з використанням сучасних програмних комплексів та врахуванням ресурсо- і енергозбереження й приймати раціональні проектні та технічні рішення з їх техніко-економічним обґрунтуванням.</a:t>
                      </a:r>
                      <a:endParaRPr lang="de-DE" sz="18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ПРН01. </a:t>
                      </a:r>
                      <a:r>
                        <a:rPr lang="uk-UA" sz="18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будівлі й споруди, в тому числі з використанням сучасних програмних комплексів та врахуванням ресурсо- і енергозбереження й приймати раціональні проектні та технічні рішення з їх техніко-економічним обґрунтуванням.</a:t>
                      </a:r>
                      <a:endParaRPr lang="de-DE" sz="18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спеціалізовані концептуальні знання, що включають сучасні наукові здобутки, для критичного осмислення сучасних проблем в галузі будівництва та цивільної інженерії для розв’язання складних задач професійної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спеціалізовані концептуальні знання, що включають сучасні наукові здобутки, для критичного осмислення сучасних проблем в галузі будівництва та цивільної інженерії для розв’язання складних задач професійної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ПРН03.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Проводити технічну експертизу проектів об’єктів будівництва та цивільної інженерії шляхом контролю відповідності проектів і технічної кошторисної документації завданням на проектування та нормативно-технічним документам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ПРН03.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Проводити технічну експертизу проектів об’єктів будівництва та цивільної інженерії шляхом контролю відповідності проектів і технічної кошторисної документації завданням на проектування та нормативно-технічним документам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491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941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0496" y="-366895"/>
            <a:ext cx="10515600" cy="1325563"/>
          </a:xfrm>
        </p:spPr>
        <p:txBody>
          <a:bodyPr>
            <a:normAutofit/>
          </a:bodyPr>
          <a:lstStyle/>
          <a:p>
            <a:r>
              <a:rPr lang="uk-UA" sz="3000" dirty="0"/>
              <a:t>Програмні результати навчання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12</a:t>
            </a:fld>
            <a:endParaRPr lang="ru-RU"/>
          </a:p>
        </p:txBody>
      </p:sp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3D0A25B5-F2D6-A38E-5B72-7F7D3DD6A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085285"/>
              </p:ext>
            </p:extLst>
          </p:nvPr>
        </p:nvGraphicFramePr>
        <p:xfrm>
          <a:off x="467140" y="598419"/>
          <a:ext cx="10515600" cy="611817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538716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13531511"/>
                    </a:ext>
                  </a:extLst>
                </a:gridCol>
              </a:tblGrid>
              <a:tr h="448899">
                <a:tc>
                  <a:txBody>
                    <a:bodyPr/>
                    <a:lstStyle/>
                    <a:p>
                      <a:pPr algn="ctr"/>
                      <a:r>
                        <a:rPr lang="uk-UA"/>
                        <a:t>Формулювання в ОПП 2024-25 н.р.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/>
                        <a:t>Формулювання в ОПП 2025-26 н.р.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0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ПРН04.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Здійснювати експлуатацію, утримання та контроль якості зведення об’єктів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ПРН04.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Здійснювати експлуатацію, утримання та контроль якості зведення об’єктів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ПРН05.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пілкуватися державною та іноземною мовами для обговорення професійних проблем і результатів діяльності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ПРН05.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пілкуватися державною та іноземною мовами для обговорення професійних проблем і результатів діяльності у сфері архітектури та будівництва.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ПРН06.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математичні методи для розрахунку і конструювання будівель з оптимізацією їх окремих параметрів, а також для аналізу статистичних даних.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ПРН06.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математичні методи для розрахунку і конструювання будівель з оптимізацією їх окремих параметрів, а також для аналізу статистичних даних.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491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ПРН07.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Розробляти заходи з охорони праці та навколишнього середовища при проведенні досліджень та у виробничій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ПРН07.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Розробляти заходи з охорони праці та навколишнього середовища при проведенні досліджень та у виробничій діяльності.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ПРН08.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матеріали, технології виконання будівельних процесів на виробництві, враховуючи архітектурно-планувальне, конструктивне рішення будівель та споруд та можливості бази будівельної організації.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ПРН08.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сучасні матеріали, технології виконання будівельних процесів на виробництві, враховуючи архітектурно-планувальне, конструктивне рішення будівель та споруд та можливості бази будівельної організації.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378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122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0496" y="-366895"/>
            <a:ext cx="10515600" cy="1325563"/>
          </a:xfrm>
        </p:spPr>
        <p:txBody>
          <a:bodyPr>
            <a:normAutofit/>
          </a:bodyPr>
          <a:lstStyle/>
          <a:p>
            <a:r>
              <a:rPr lang="uk-UA" sz="3000" dirty="0"/>
              <a:t>Програмні результати навчання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13</a:t>
            </a:fld>
            <a:endParaRPr lang="ru-RU"/>
          </a:p>
        </p:txBody>
      </p:sp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id="{3D0A25B5-F2D6-A38E-5B72-7F7D3DD6A0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7816"/>
              </p:ext>
            </p:extLst>
          </p:nvPr>
        </p:nvGraphicFramePr>
        <p:xfrm>
          <a:off x="238539" y="24175"/>
          <a:ext cx="11714922" cy="64534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57461">
                  <a:extLst>
                    <a:ext uri="{9D8B030D-6E8A-4147-A177-3AD203B41FA5}">
                      <a16:colId xmlns:a16="http://schemas.microsoft.com/office/drawing/2014/main" val="625387167"/>
                    </a:ext>
                  </a:extLst>
                </a:gridCol>
                <a:gridCol w="5857461">
                  <a:extLst>
                    <a:ext uri="{9D8B030D-6E8A-4147-A177-3AD203B41FA5}">
                      <a16:colId xmlns:a16="http://schemas.microsoft.com/office/drawing/2014/main" val="413531511"/>
                    </a:ext>
                  </a:extLst>
                </a:gridCol>
              </a:tblGrid>
              <a:tr h="448899">
                <a:tc>
                  <a:txBody>
                    <a:bodyPr/>
                    <a:lstStyle/>
                    <a:p>
                      <a:pPr algn="ctr"/>
                      <a:r>
                        <a:rPr lang="uk-UA"/>
                        <a:t>Формулювання в ОПП 2024-25 н.р.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/>
                        <a:t>Формулювання в ОПП 2025-26 н.р.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808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ПРН09.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Збирати та аналізувати необхідну інформацію, використовуючи науково-технічну літературу, бази даних та інші джерела.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ПРН09.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Збирати та аналізувати необхідну інформацію, використовуючи науково-технічну літературу, бази даних та інші джерела.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028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ПРН10.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Дотримуватись норм академічної доброчесності, знати основні правові норми щодо захисту інтелектуальної власності, комерціалізації результатів науково-дослідної, винахідницької та проектної діяльності.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ПРН10.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Дотримуватись норм академічної доброчесності, знати основні правові норми щодо захисту інтелектуальної власності, комерціалізації результатів науково-дослідної, винахідницької та проектної діяльності.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6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ПРН11.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методи управління будівельними процесами та комплексними будівельними проектами із забезпеченням якості робіт</a:t>
                      </a: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ПРН11.</a:t>
                      </a:r>
                      <a:r>
                        <a:rPr lang="uk-UA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Застосовувати методи управління будівельними процесами та комплексними будівельними проектами із забезпеченням якості робіт</a:t>
                      </a:r>
                      <a:r>
                        <a:rPr lang="uk-UA" sz="16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491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ПРН12.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проекти з реконструкції та відновлення будівель і споруд з урахуванням результатів їх технічного обстеження, енергетичного аудиту та техніко-економічних розрахунків.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ПРН12.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проекти з реконструкції та відновлення будівель і споруд з урахуванням результатів їх технічного обстеження, енергетичного аудиту та техніко-економічних розрахунків.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2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ПРН13. Вир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ішувати проблеми 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будівництва та цивільної інженерії у нових або незнайомих середовищах за наявності неповної або обмеженої інформації з урахуванням аспектів соціальної та етичної відповідальності.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ПРН13. Вир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ішувати проблеми </a:t>
                      </a:r>
                      <a:r>
                        <a:rPr lang="uk-UA" sz="16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будівництва та цивільної інженерії у нових або незнайомих середовищах за наявності неповної або обмеженої інформації з урахуванням аспектів соціальної та етичної відповідальності.</a:t>
                      </a:r>
                      <a:endParaRPr lang="de-DE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378761"/>
                  </a:ext>
                </a:extLst>
              </a:tr>
              <a:tr h="2764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ПРН14.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і викладати спеціальні навчальні дисципліни в закладах вищої та фахової передвищої освіти</a:t>
                      </a: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ПРН14.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і викладати спеціальні навчальні дисципліни в закладах вищої та фахової передвищої освіти</a:t>
                      </a: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de-DE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452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 15.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та оцінювати технічні рішення з реконструкції інженерних мереж.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ПРН 15. </a:t>
                      </a:r>
                      <a:r>
                        <a:rPr lang="uk-UA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Проектувати та оцінювати технічні рішення з реконструкції інженерних мереж.</a:t>
                      </a:r>
                      <a:endParaRPr lang="de-DE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49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7004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12" y="-331550"/>
            <a:ext cx="10515600" cy="1325563"/>
          </a:xfrm>
        </p:spPr>
        <p:txBody>
          <a:bodyPr/>
          <a:lstStyle/>
          <a:p>
            <a:pPr algn="ctr"/>
            <a:r>
              <a:rPr lang="uk-UA" sz="2500" dirty="0"/>
              <a:t>Освітні компоненти (порівняння)</a:t>
            </a:r>
            <a:endParaRPr lang="ru-RU" sz="25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14</a:t>
            </a:fld>
            <a:endParaRPr lang="ru-RU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50375818-AFB4-50F6-D90A-3DDABDC5A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3871" y="11644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0F0D1DAD-E459-E48A-1A85-006042F8C2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80928"/>
              </p:ext>
            </p:extLst>
          </p:nvPr>
        </p:nvGraphicFramePr>
        <p:xfrm>
          <a:off x="357187" y="469669"/>
          <a:ext cx="5668946" cy="61869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76759">
                  <a:extLst>
                    <a:ext uri="{9D8B030D-6E8A-4147-A177-3AD203B41FA5}">
                      <a16:colId xmlns:a16="http://schemas.microsoft.com/office/drawing/2014/main" val="3440814353"/>
                    </a:ext>
                  </a:extLst>
                </a:gridCol>
                <a:gridCol w="4245088">
                  <a:extLst>
                    <a:ext uri="{9D8B030D-6E8A-4147-A177-3AD203B41FA5}">
                      <a16:colId xmlns:a16="http://schemas.microsoft.com/office/drawing/2014/main" val="2963079634"/>
                    </a:ext>
                  </a:extLst>
                </a:gridCol>
                <a:gridCol w="647099">
                  <a:extLst>
                    <a:ext uri="{9D8B030D-6E8A-4147-A177-3AD203B41FA5}">
                      <a16:colId xmlns:a16="http://schemas.microsoft.com/office/drawing/2014/main" val="4056437233"/>
                    </a:ext>
                  </a:extLst>
                </a:gridCol>
              </a:tblGrid>
              <a:tr h="383074">
                <a:tc>
                  <a:txBody>
                    <a:bodyPr/>
                    <a:lstStyle/>
                    <a:p>
                      <a:r>
                        <a:rPr lang="uk-UA"/>
                        <a:t>№ ОК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/>
                        <a:t>Назва ОК 2024-25 н.р.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500"/>
                        <a:t>ECTS</a:t>
                      </a:r>
                      <a:endParaRPr lang="de-DE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0541836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endParaRPr lang="de-DE" sz="170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70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3494460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Іноземна мова та педагогіка й методика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викладання у вищій школі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5,0</a:t>
                      </a:r>
                      <a:endParaRPr lang="de-DE" b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546861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ОК2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Експлуатаційна довговічність та працездатність будівель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767172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ОК3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Випробування конструкцій будівель та споруд 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01509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ОК4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Ефективні конструктивні рішення будівель та споруд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798671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ОК5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Енергоефективність та ресурсозбереження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826666"/>
                  </a:ext>
                </a:extLst>
              </a:tr>
              <a:tr h="3830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ОК6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Інформаційне моделювання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0077096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ОК7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Економічно-організаційний розвиток будівництва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3270148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ОК8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Капітальний ремонт та реконструкція будівель та споруд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762871"/>
                  </a:ext>
                </a:extLst>
              </a:tr>
              <a:tr h="629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ОК9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Технологічні рішення складних процесів при будівництві та реконструкції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251373"/>
                  </a:ext>
                </a:extLst>
              </a:tr>
            </a:tbl>
          </a:graphicData>
        </a:graphic>
      </p:graphicFrame>
      <p:graphicFrame>
        <p:nvGraphicFramePr>
          <p:cNvPr id="10" name="Таблиця 9">
            <a:extLst>
              <a:ext uri="{FF2B5EF4-FFF2-40B4-BE49-F238E27FC236}">
                <a16:creationId xmlns:a16="http://schemas.microsoft.com/office/drawing/2014/main" id="{F44FCA08-849C-940A-EE1F-BE2B098EA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184046"/>
              </p:ext>
            </p:extLst>
          </p:nvPr>
        </p:nvGraphicFramePr>
        <p:xfrm>
          <a:off x="6250675" y="469669"/>
          <a:ext cx="5847713" cy="68041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46053">
                  <a:extLst>
                    <a:ext uri="{9D8B030D-6E8A-4147-A177-3AD203B41FA5}">
                      <a16:colId xmlns:a16="http://schemas.microsoft.com/office/drawing/2014/main" val="2061798969"/>
                    </a:ext>
                  </a:extLst>
                </a:gridCol>
                <a:gridCol w="4367393">
                  <a:extLst>
                    <a:ext uri="{9D8B030D-6E8A-4147-A177-3AD203B41FA5}">
                      <a16:colId xmlns:a16="http://schemas.microsoft.com/office/drawing/2014/main" val="3636579768"/>
                    </a:ext>
                  </a:extLst>
                </a:gridCol>
                <a:gridCol w="634267">
                  <a:extLst>
                    <a:ext uri="{9D8B030D-6E8A-4147-A177-3AD203B41FA5}">
                      <a16:colId xmlns:a16="http://schemas.microsoft.com/office/drawing/2014/main" val="8957651"/>
                    </a:ext>
                  </a:extLst>
                </a:gridCol>
              </a:tblGrid>
              <a:tr h="5509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 ОК</a:t>
                      </a:r>
                      <a:endParaRPr lang="de-DE" sz="18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/>
                        <a:t>Назва ОК 2025-26 н.р.</a:t>
                      </a:r>
                    </a:p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ECTS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551550"/>
                  </a:ext>
                </a:extLst>
              </a:tr>
              <a:tr h="722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Іноземна мова та педагогіка й методика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викладання у вищій школі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0"/>
                        </a:lnSpc>
                      </a:pPr>
                      <a:endParaRPr lang="uk-UA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0"/>
                        </a:lnSpc>
                      </a:pPr>
                      <a:r>
                        <a:rPr lang="uk-UA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9147438"/>
                  </a:ext>
                </a:extLst>
              </a:tr>
              <a:tr h="6687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ОК2</a:t>
                      </a:r>
                      <a:endParaRPr kumimoji="0" lang="de-DE" sz="17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Експлуатаційна довговічність та працездатність будівель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477553"/>
                  </a:ext>
                </a:extLst>
              </a:tr>
              <a:tr h="6414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ОК3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Випробування конструкцій будівель та споруд 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366260"/>
                  </a:ext>
                </a:extLst>
              </a:tr>
              <a:tr h="6277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ОК4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/>
                        <a:t>Ефективні конструктивні рішення будівель та споруд</a:t>
                      </a:r>
                      <a:endParaRPr lang="de-DE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631437"/>
                  </a:ext>
                </a:extLst>
              </a:tr>
              <a:tr h="4102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ОК5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Енергоефективність та ресурсозбереження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133118"/>
                  </a:ext>
                </a:extLst>
              </a:tr>
              <a:tr h="4557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ОК6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Інформаційне моделювання в будівництві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0976160"/>
                  </a:ext>
                </a:extLst>
              </a:tr>
              <a:tr h="396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ОК7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Економічно-організаційний розвиток будівництва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259238"/>
                  </a:ext>
                </a:extLst>
              </a:tr>
              <a:tr h="3378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ОК8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Капітальний ремонт та реконструкція будівель та споруд</a:t>
                      </a:r>
                      <a:endParaRPr lang="de-DE" sz="17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noProof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800" kern="1200" noProof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740241"/>
                  </a:ext>
                </a:extLst>
              </a:tr>
              <a:tr h="452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ОК9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Технологічні рішення складних процесів при будівництві та реконструкції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614127"/>
                  </a:ext>
                </a:extLst>
              </a:tr>
              <a:tr h="4525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ОК10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Модернізація внутрішніх інженерних комунікацій будівлі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/>
                        <a:t>5,0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185420"/>
                  </a:ext>
                </a:extLst>
              </a:tr>
            </a:tbl>
          </a:graphicData>
        </a:graphic>
      </p:graphicFrame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5AB76D80-8999-F611-8D77-C26FA0D49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82635"/>
              </p:ext>
            </p:extLst>
          </p:nvPr>
        </p:nvGraphicFramePr>
        <p:xfrm>
          <a:off x="150019" y="6656571"/>
          <a:ext cx="5876114" cy="609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0236">
                  <a:extLst>
                    <a:ext uri="{9D8B030D-6E8A-4147-A177-3AD203B41FA5}">
                      <a16:colId xmlns:a16="http://schemas.microsoft.com/office/drawing/2014/main" val="1037726066"/>
                    </a:ext>
                  </a:extLst>
                </a:gridCol>
                <a:gridCol w="3688779">
                  <a:extLst>
                    <a:ext uri="{9D8B030D-6E8A-4147-A177-3AD203B41FA5}">
                      <a16:colId xmlns:a16="http://schemas.microsoft.com/office/drawing/2014/main" val="4225586103"/>
                    </a:ext>
                  </a:extLst>
                </a:gridCol>
                <a:gridCol w="647099">
                  <a:extLst>
                    <a:ext uri="{9D8B030D-6E8A-4147-A177-3AD203B41FA5}">
                      <a16:colId xmlns:a16="http://schemas.microsoft.com/office/drawing/2014/main" val="953423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ОК10</a:t>
                      </a:r>
                      <a:endParaRPr kumimoji="0" lang="de-DE" sz="17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uk-UA" sz="17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Модернізація внутрішніх інженерних комунікацій будівлі</a:t>
                      </a:r>
                      <a:endParaRPr lang="de-DE" sz="17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8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8626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351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Освітні компоненти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5848455"/>
              </p:ext>
            </p:extLst>
          </p:nvPr>
        </p:nvGraphicFramePr>
        <p:xfrm>
          <a:off x="771422" y="2213041"/>
          <a:ext cx="5157787" cy="24688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09311">
                  <a:extLst>
                    <a:ext uri="{9D8B030D-6E8A-4147-A177-3AD203B41FA5}">
                      <a16:colId xmlns:a16="http://schemas.microsoft.com/office/drawing/2014/main" val="393269892"/>
                    </a:ext>
                  </a:extLst>
                </a:gridCol>
                <a:gridCol w="3678359">
                  <a:extLst>
                    <a:ext uri="{9D8B030D-6E8A-4147-A177-3AD203B41FA5}">
                      <a16:colId xmlns:a16="http://schemas.microsoft.com/office/drawing/2014/main" val="1762347349"/>
                    </a:ext>
                  </a:extLst>
                </a:gridCol>
                <a:gridCol w="970117">
                  <a:extLst>
                    <a:ext uri="{9D8B030D-6E8A-4147-A177-3AD203B41FA5}">
                      <a16:colId xmlns:a16="http://schemas.microsoft.com/office/drawing/2014/main" val="438379624"/>
                    </a:ext>
                  </a:extLst>
                </a:gridCol>
              </a:tblGrid>
              <a:tr h="21041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Практична </a:t>
                      </a:r>
                      <a:r>
                        <a:rPr lang="ru-RU" sz="1800" b="1" u="none" strike="noStrike" dirty="0" err="1">
                          <a:effectLst/>
                        </a:rPr>
                        <a:t>підготовка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649097"/>
                  </a:ext>
                </a:extLst>
              </a:tr>
              <a:tr h="2104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ВБ1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err="1">
                          <a:effectLst/>
                        </a:rPr>
                        <a:t>Переддипломна</a:t>
                      </a:r>
                      <a:r>
                        <a:rPr lang="ru-RU" sz="1800" u="none" strike="noStrike" dirty="0">
                          <a:effectLst/>
                        </a:rPr>
                        <a:t> практика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050150"/>
                  </a:ext>
                </a:extLst>
              </a:tr>
              <a:tr h="21041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Підсумкова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атестація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653058"/>
                  </a:ext>
                </a:extLst>
              </a:tr>
              <a:tr h="2104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КР1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 err="1">
                          <a:effectLst/>
                        </a:rPr>
                        <a:t>Підготовка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кваліфікаційної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роботи</a:t>
                      </a:r>
                      <a:r>
                        <a:rPr lang="ru-RU" sz="1800" u="none" strike="noStrike" dirty="0">
                          <a:effectLst/>
                        </a:rPr>
                        <a:t> </a:t>
                      </a:r>
                      <a:r>
                        <a:rPr lang="ru-RU" sz="1800" u="none" strike="noStrike" dirty="0" err="1">
                          <a:effectLst/>
                        </a:rPr>
                        <a:t>магістра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6747714"/>
                  </a:ext>
                </a:extLst>
              </a:tr>
              <a:tr h="218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обов’язкової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65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647896"/>
                  </a:ext>
                </a:extLst>
              </a:tr>
              <a:tr h="218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вибіркової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25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767530"/>
                  </a:ext>
                </a:extLst>
              </a:tr>
              <a:tr h="2185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Загальний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обсяг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освітньої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716856"/>
                  </a:ext>
                </a:extLst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42095802"/>
              </p:ext>
            </p:extLst>
          </p:nvPr>
        </p:nvGraphicFramePr>
        <p:xfrm>
          <a:off x="6172199" y="2213041"/>
          <a:ext cx="5183189" cy="246888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511820">
                  <a:extLst>
                    <a:ext uri="{9D8B030D-6E8A-4147-A177-3AD203B41FA5}">
                      <a16:colId xmlns:a16="http://schemas.microsoft.com/office/drawing/2014/main" val="4027286995"/>
                    </a:ext>
                  </a:extLst>
                </a:gridCol>
                <a:gridCol w="3696474">
                  <a:extLst>
                    <a:ext uri="{9D8B030D-6E8A-4147-A177-3AD203B41FA5}">
                      <a16:colId xmlns:a16="http://schemas.microsoft.com/office/drawing/2014/main" val="3961147194"/>
                    </a:ext>
                  </a:extLst>
                </a:gridCol>
                <a:gridCol w="974895">
                  <a:extLst>
                    <a:ext uri="{9D8B030D-6E8A-4147-A177-3AD203B41FA5}">
                      <a16:colId xmlns:a16="http://schemas.microsoft.com/office/drawing/2014/main" val="3696867082"/>
                    </a:ext>
                  </a:extLst>
                </a:gridCol>
              </a:tblGrid>
              <a:tr h="21144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Практична </a:t>
                      </a:r>
                      <a:r>
                        <a:rPr lang="ru-RU" sz="1800" b="1" u="none" strike="noStrike" dirty="0" err="1">
                          <a:effectLst/>
                        </a:rPr>
                        <a:t>підготовка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2756317"/>
                  </a:ext>
                </a:extLst>
              </a:tr>
              <a:tr h="2114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ВБ1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Переддипломна практика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65382554"/>
                  </a:ext>
                </a:extLst>
              </a:tr>
              <a:tr h="21144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Підсумкова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атестація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41058"/>
                  </a:ext>
                </a:extLst>
              </a:tr>
              <a:tr h="2114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КР1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Підготовка кваліфікаційної роботи магістра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10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7785013"/>
                  </a:ext>
                </a:extLst>
              </a:tr>
              <a:tr h="2195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обов’язкової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65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317077"/>
                  </a:ext>
                </a:extLst>
              </a:tr>
              <a:tr h="2195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err="1">
                          <a:effectLst/>
                        </a:rPr>
                        <a:t>Загальний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обсяг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вибіркової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компоненти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</a:rPr>
                        <a:t>25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585964"/>
                  </a:ext>
                </a:extLst>
              </a:tr>
              <a:tr h="2195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Загальний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обсяг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освітньої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програми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</a:t>
                      </a:r>
                    </a:p>
                  </a:txBody>
                  <a:tcPr marL="0" marR="0" marT="0" marB="0" anchor="ctr">
                    <a:solidFill>
                      <a:srgbClr val="01A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431466"/>
                  </a:ext>
                </a:extLst>
              </a:tr>
            </a:tbl>
          </a:graphicData>
        </a:graphic>
      </p:graphicFrame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273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9F9CD4F-A54A-9A26-0551-8AE4E031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16</a:t>
            </a:fld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FE29F-5704-6E17-CA3A-C4BCFA4B9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518" y="-297484"/>
            <a:ext cx="10515600" cy="1325563"/>
          </a:xfrm>
        </p:spPr>
        <p:txBody>
          <a:bodyPr/>
          <a:lstStyle/>
          <a:p>
            <a:r>
              <a:rPr lang="uk-UA"/>
              <a:t>Додаток А.Блок вибіркових дисциплін</a:t>
            </a:r>
            <a:endParaRPr lang="ru-RU" dirty="0"/>
          </a:p>
        </p:txBody>
      </p:sp>
      <p:graphicFrame>
        <p:nvGraphicFramePr>
          <p:cNvPr id="11" name="Таблиця 10">
            <a:extLst>
              <a:ext uri="{FF2B5EF4-FFF2-40B4-BE49-F238E27FC236}">
                <a16:creationId xmlns:a16="http://schemas.microsoft.com/office/drawing/2014/main" id="{FE7B1490-1BAB-5FCD-24FF-0A1CD9B84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59501"/>
              </p:ext>
            </p:extLst>
          </p:nvPr>
        </p:nvGraphicFramePr>
        <p:xfrm>
          <a:off x="122830" y="1234055"/>
          <a:ext cx="3871885" cy="156373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8269">
                  <a:extLst>
                    <a:ext uri="{9D8B030D-6E8A-4147-A177-3AD203B41FA5}">
                      <a16:colId xmlns:a16="http://schemas.microsoft.com/office/drawing/2014/main" val="3485352511"/>
                    </a:ext>
                  </a:extLst>
                </a:gridCol>
                <a:gridCol w="2612190">
                  <a:extLst>
                    <a:ext uri="{9D8B030D-6E8A-4147-A177-3AD203B41FA5}">
                      <a16:colId xmlns:a16="http://schemas.microsoft.com/office/drawing/2014/main" val="649998401"/>
                    </a:ext>
                  </a:extLst>
                </a:gridCol>
                <a:gridCol w="671426">
                  <a:extLst>
                    <a:ext uri="{9D8B030D-6E8A-4147-A177-3AD203B41FA5}">
                      <a16:colId xmlns:a16="http://schemas.microsoft.com/office/drawing/2014/main" val="829714951"/>
                    </a:ext>
                  </a:extLst>
                </a:gridCol>
              </a:tblGrid>
              <a:tr h="416996">
                <a:tc gridSpan="3">
                  <a:txBody>
                    <a:bodyPr/>
                    <a:lstStyle/>
                    <a:p>
                      <a:pPr algn="ctr"/>
                      <a:r>
                        <a:rPr lang="uk-UA"/>
                        <a:t>1. Блок загальної підготовки</a:t>
                      </a:r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524042"/>
                  </a:ext>
                </a:extLst>
              </a:tr>
              <a:tr h="521245">
                <a:tc>
                  <a:txBody>
                    <a:bodyPr/>
                    <a:lstStyle/>
                    <a:p>
                      <a:r>
                        <a:rPr lang="uk-UA" sz="1200"/>
                        <a:t>ВК1</a:t>
                      </a:r>
                      <a:endParaRPr lang="de-DE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Філософія науки та інноваційного розвитку</a:t>
                      </a:r>
                      <a:endParaRPr lang="de-DE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57513"/>
                  </a:ext>
                </a:extLst>
              </a:tr>
              <a:tr h="312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ВК2</a:t>
                      </a:r>
                      <a:endParaRPr lang="de-DE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200"/>
                        <a:t>Тайм менеджмент</a:t>
                      </a:r>
                      <a:endParaRPr lang="de-DE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8214"/>
                  </a:ext>
                </a:extLst>
              </a:tr>
              <a:tr h="312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ВК3</a:t>
                      </a:r>
                      <a:endParaRPr lang="de-DE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 проектами</a:t>
                      </a:r>
                      <a:endParaRPr lang="de-DE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259731"/>
                  </a:ext>
                </a:extLst>
              </a:tr>
            </a:tbl>
          </a:graphicData>
        </a:graphic>
      </p:graphicFrame>
      <p:graphicFrame>
        <p:nvGraphicFramePr>
          <p:cNvPr id="12" name="Таблиця 11">
            <a:extLst>
              <a:ext uri="{FF2B5EF4-FFF2-40B4-BE49-F238E27FC236}">
                <a16:creationId xmlns:a16="http://schemas.microsoft.com/office/drawing/2014/main" id="{F92E93B4-92AE-B0AC-88D5-E4438CDF22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720160"/>
              </p:ext>
            </p:extLst>
          </p:nvPr>
        </p:nvGraphicFramePr>
        <p:xfrm>
          <a:off x="4464097" y="850658"/>
          <a:ext cx="6433271" cy="56018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34680">
                  <a:extLst>
                    <a:ext uri="{9D8B030D-6E8A-4147-A177-3AD203B41FA5}">
                      <a16:colId xmlns:a16="http://schemas.microsoft.com/office/drawing/2014/main" val="1641505137"/>
                    </a:ext>
                  </a:extLst>
                </a:gridCol>
                <a:gridCol w="4512980">
                  <a:extLst>
                    <a:ext uri="{9D8B030D-6E8A-4147-A177-3AD203B41FA5}">
                      <a16:colId xmlns:a16="http://schemas.microsoft.com/office/drawing/2014/main" val="2382329750"/>
                    </a:ext>
                  </a:extLst>
                </a:gridCol>
                <a:gridCol w="885611">
                  <a:extLst>
                    <a:ext uri="{9D8B030D-6E8A-4147-A177-3AD203B41FA5}">
                      <a16:colId xmlns:a16="http://schemas.microsoft.com/office/drawing/2014/main" val="3757291588"/>
                    </a:ext>
                  </a:extLst>
                </a:gridCol>
              </a:tblGrid>
              <a:tr h="410470">
                <a:tc>
                  <a:txBody>
                    <a:bodyPr/>
                    <a:lstStyle/>
                    <a:p>
                      <a:r>
                        <a:rPr lang="uk-UA"/>
                        <a:t>2.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Блок фахової підготовки</a:t>
                      </a:r>
                      <a:endParaRPr lang="de-DE" sz="1600" b="1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864813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ВК4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/>
                        <a:t>Комп’ютерне 3D моделювання та основи візуалізації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448283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ВК5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/>
                        <a:t>Основи наукових досліджень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790249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ВК6</a:t>
                      </a:r>
                      <a:endParaRPr lang="de-DE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Реконструкція міської забудови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090198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ВК7</a:t>
                      </a:r>
                      <a:r>
                        <a:rPr lang="uk-UA" sz="1400" kern="12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</a:t>
                      </a:r>
                      <a:endParaRPr lang="de-DE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Сучасні будівельні матеріали і технології в будівництві</a:t>
                      </a:r>
                      <a:endParaRPr lang="de-DE" sz="15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289553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ВК8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ЛІРА-САПР як елемент ВІМ технологій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687319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ВК9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Обстеження та технічна експертиза будівель та споруд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069301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ВК10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Нормативна документація в будівництві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987"/>
                  </a:ext>
                </a:extLst>
              </a:tr>
              <a:tr h="3420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ВК11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Проектування будівель і споруд с.г призначення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9084368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ВК12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Теорія управління в будівництві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796662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ВК13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Новітні технології будівельного виробництва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574515"/>
                  </a:ext>
                </a:extLst>
              </a:tr>
              <a:tr h="5472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ВК14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Економічна оцінка будівель та споруд та операції з нерухомістю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7152682"/>
                  </a:ext>
                </a:extLst>
              </a:tr>
              <a:tr h="4587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ВК15</a:t>
                      </a:r>
                      <a:endParaRPr lang="de-DE" sz="1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Девелоперська діяльність в будівництві</a:t>
                      </a:r>
                      <a:endParaRPr lang="de-DE" sz="15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lang="de-DE" sz="13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56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35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3E26FB-CC3D-5E9E-AFCE-9BB4F1F3D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Обговорено:</a:t>
            </a:r>
            <a:br>
              <a:rPr lang="uk-UA" sz="44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E36BEF8-FAE4-FD9F-65ED-F00436832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26" y="1567806"/>
            <a:ext cx="10515600" cy="393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8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спільному засіданні  проектної (робочої) групи та групи забезпечення за спеціальністю 192 «Будівництво та цивільна інженерія» ОС «Магістр» (протокол 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 01 від 27.01.2025 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.), </a:t>
            </a:r>
          </a:p>
          <a:p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розширеному засідан ні стейкхолдерів освітньої програми будівельного факультету в рамках «Проектування та оновлення освітніх програм» зі спеціальності 192 «Будівництво та цивільна інженерія» ОС «Магістр» (протокол № 0</a:t>
            </a: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від  05</a:t>
            </a: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.0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.202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р.)</a:t>
            </a:r>
            <a:endParaRPr lang="uk-UA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uk-UA" sz="24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схвалено </a:t>
            </a:r>
            <a:r>
              <a:rPr lang="uk-UA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засіданні Вченої ради будівельного факультету (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протокол № 5  від  14</a:t>
            </a:r>
            <a:r>
              <a:rPr lang="en-US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.03.202</a:t>
            </a:r>
            <a:r>
              <a:rPr lang="uk-UA"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р.).</a:t>
            </a:r>
            <a:endParaRPr lang="de-DE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918D347-937C-0EAB-13B8-7BD53023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5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B531D9-2DB4-3E86-420A-4D0D57690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251" y="-405490"/>
            <a:ext cx="10515600" cy="1325563"/>
          </a:xfrm>
        </p:spPr>
        <p:txBody>
          <a:bodyPr/>
          <a:lstStyle/>
          <a:p>
            <a:r>
              <a:rPr lang="uk-UA" dirty="0"/>
              <a:t>Склад проектної групи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D9148E-3F7A-9011-0B74-08F749BAB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44" y="684048"/>
            <a:ext cx="10515600" cy="5919672"/>
          </a:xfrm>
        </p:spPr>
        <p:txBody>
          <a:bodyPr>
            <a:normAutofit/>
          </a:bodyPr>
          <a:lstStyle/>
          <a:p>
            <a:pPr marL="0" marR="0" indent="450215" algn="just" fontAlgn="base"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Розроблено </a:t>
            </a:r>
            <a:r>
              <a:rPr lang="uk-UA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проектною групою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 спеціальності 192 «Будівництво та цивільне будівництво» на основі проекту стандарту вищої освіти України для другого (магістерського) рівня, розробленого науково-методичною підкомісією сектору вищої освіти Науково-методичної ради Міністерства освіти і науки України спеціальності 192«Будівництво та цивільна інженерія».</a:t>
            </a:r>
          </a:p>
          <a:p>
            <a:pPr marL="0" marR="0" indent="450215" algn="just" fontAlgn="base">
              <a:spcBef>
                <a:spcPts val="0"/>
              </a:spcBef>
              <a:spcAft>
                <a:spcPts val="0"/>
              </a:spcAft>
            </a:pPr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rgbClr val="01A33C"/>
                </a:solidFill>
              </a:rPr>
              <a:t>Срібняк Наталія Миколаївна </a:t>
            </a:r>
            <a:r>
              <a:rPr lang="uk-UA" sz="1800" b="1" i="1" spc="25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</a:rPr>
              <a:t>к.т.н</a:t>
            </a:r>
            <a:r>
              <a:rPr lang="uk-UA" sz="1800" dirty="0">
                <a:solidFill>
                  <a:srgbClr val="000000"/>
                </a:solidFill>
              </a:rPr>
              <a:t>., доцент кафедри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«Будівельних конструкцій» Сумського національного аграрного університету, голова проектної (робочої) групи, гарант 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освітньої програми</a:t>
            </a:r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rgbClr val="01A33C"/>
                </a:solidFill>
              </a:rPr>
              <a:t>Роговий  Станіслав Іванович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д.т.н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професор кафедри будівельних конструкцій Сумського національного аграрного університету, член проектної (робочої) 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групи.</a:t>
            </a:r>
            <a:endParaRPr lang="de-DE" sz="18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1800" b="1" i="1" dirty="0" err="1">
                <a:solidFill>
                  <a:srgbClr val="01A33C"/>
                </a:solidFill>
              </a:rPr>
              <a:t>Циганенко</a:t>
            </a:r>
            <a:r>
              <a:rPr lang="uk-UA" sz="1800" b="1" i="1" dirty="0">
                <a:solidFill>
                  <a:srgbClr val="01A33C"/>
                </a:solidFill>
              </a:rPr>
              <a:t> Людмила Анатоліївна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к.т.н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доцент, декан будівельного факультету, член проектної (робочої) 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групи.</a:t>
            </a:r>
            <a:endParaRPr lang="uk-UA" sz="18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ru-UA" sz="1800" b="1" i="1">
                <a:solidFill>
                  <a:srgbClr val="01A33C"/>
                </a:solidFill>
              </a:rPr>
              <a:t>Луц</a:t>
            </a:r>
            <a:r>
              <a:rPr lang="uk-UA" sz="1800" b="1" i="1">
                <a:solidFill>
                  <a:srgbClr val="01A33C"/>
                </a:solidFill>
              </a:rPr>
              <a:t>ь</a:t>
            </a:r>
            <a:r>
              <a:rPr lang="ru-UA" sz="1800" b="1" i="1">
                <a:solidFill>
                  <a:srgbClr val="01A33C"/>
                </a:solidFill>
              </a:rPr>
              <a:t>ковський</a:t>
            </a:r>
            <a:r>
              <a:rPr lang="ru-UA" sz="1800" b="1" i="1" dirty="0">
                <a:solidFill>
                  <a:srgbClr val="01A33C"/>
                </a:solidFill>
              </a:rPr>
              <a:t> Валер</a:t>
            </a:r>
            <a:r>
              <a:rPr lang="uk-UA" sz="1800" b="1" i="1" dirty="0" err="1">
                <a:solidFill>
                  <a:srgbClr val="01A33C"/>
                </a:solidFill>
              </a:rPr>
              <a:t>ій</a:t>
            </a:r>
            <a:r>
              <a:rPr lang="uk-UA" sz="1800" b="1" i="1" dirty="0">
                <a:solidFill>
                  <a:srgbClr val="01A33C"/>
                </a:solidFill>
              </a:rPr>
              <a:t> Миколайович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к.т.н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ст. викладач кафедри будівельних конструкцій, член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проектної (робочої) 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групи.</a:t>
            </a:r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 algn="just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720090" algn="l"/>
              </a:tabLst>
            </a:pPr>
            <a:r>
              <a:rPr lang="uk-UA" sz="1800" b="1" i="1">
                <a:solidFill>
                  <a:srgbClr val="01A33C"/>
                </a:solidFill>
              </a:rPr>
              <a:t>Новицький Олександр Павлович 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к.т.н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., ст. викладач кафедри БЕБЕС, член </a:t>
            </a:r>
            <a:r>
              <a:rPr lang="uk-U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проектної (робочої) </a:t>
            </a:r>
            <a:r>
              <a:rPr lang="uk-UA" sz="180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групи.</a:t>
            </a:r>
          </a:p>
          <a:p>
            <a:pPr marL="0" marR="0" lvl="0" indent="0" algn="just" fontAlgn="base">
              <a:spcBef>
                <a:spcPts val="0"/>
              </a:spcBef>
              <a:spcAft>
                <a:spcPts val="0"/>
              </a:spcAft>
              <a:buNone/>
              <a:tabLst>
                <a:tab pos="720090" algn="l"/>
              </a:tabLst>
            </a:pPr>
            <a:endParaRPr lang="de-DE" sz="400" b="1" i="1" dirty="0">
              <a:solidFill>
                <a:srgbClr val="FF0000"/>
              </a:solidFill>
            </a:endParaRPr>
          </a:p>
          <a:p>
            <a:pPr marL="0" marR="0" lvl="0" indent="0" algn="just" fontAlgn="base">
              <a:spcBef>
                <a:spcPts val="0"/>
              </a:spcBef>
              <a:spcAft>
                <a:spcPts val="0"/>
              </a:spcAft>
              <a:buNone/>
              <a:tabLst>
                <a:tab pos="720090" algn="l"/>
              </a:tabLst>
            </a:pPr>
            <a:r>
              <a:rPr lang="uk-UA" sz="1800" b="1" i="1">
                <a:solidFill>
                  <a:srgbClr val="FF0000"/>
                </a:solidFill>
              </a:rPr>
              <a:t>6.  Сахно Богдан Олександрович </a:t>
            </a:r>
            <a:r>
              <a:rPr lang="uk-UA" sz="1800" b="1" i="1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– </a:t>
            </a:r>
            <a:r>
              <a:rPr lang="uk-UA" sz="180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здобувач вищої освіти за другим (магістерським) рівнем за спеціальністю 192 «Будівництво та цивільна інженерія»</a:t>
            </a:r>
            <a:endParaRPr lang="de-DE" sz="180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E092D7-7D02-9EFB-7679-D31DF658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96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D889C-628E-2285-0707-224DBA54D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5011" y="685883"/>
            <a:ext cx="10515600" cy="1325563"/>
          </a:xfrm>
        </p:spPr>
        <p:txBody>
          <a:bodyPr/>
          <a:lstStyle/>
          <a:p>
            <a:r>
              <a:rPr lang="ru-RU" dirty="0"/>
              <a:t>Мета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917ECE-BE87-095E-5B86-78DECED95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8" y="1885859"/>
            <a:ext cx="10515600" cy="3933296"/>
          </a:xfrm>
        </p:spPr>
        <p:txBody>
          <a:bodyPr/>
          <a:lstStyle/>
          <a:p>
            <a:pPr marL="457200" algn="just" fontAlgn="base">
              <a:lnSpc>
                <a:spcPct val="115000"/>
              </a:lnSpc>
              <a:spcAft>
                <a:spcPts val="1000"/>
              </a:spcAft>
              <a:tabLst>
                <a:tab pos="343535" algn="l"/>
              </a:tabLst>
            </a:pPr>
            <a:r>
              <a:rPr lang="uk-UA" sz="1800">
                <a:solidFill>
                  <a:srgbClr val="000000"/>
                </a:solidFill>
              </a:rPr>
              <a:t>Забезпечити підготовку висококваліфікованих та конкурентоспроможних фахівців для професійної діяльності у галузі будівництва (у виробничо-технічних, експлуатаційних службах підприємств, у проектних, науково-дослідних установах, навчальних закладах), що відповідає місії та стратегії СНАУ. Підготовка фахівців забезпечується завдяки опануванню студентами програмних результатів навчання з урахуванням принципів сталого розвитку в будівельній галузі, формуванню у студентів здатності творчо й критично мислити, здійсненню фахової підготовки для діяльності у галузі будівництва з урахуванням тенденцій розвитку галузі та вимог  ринку праці.</a:t>
            </a:r>
            <a:endParaRPr lang="de-DE" sz="1800">
              <a:solidFill>
                <a:srgbClr val="000000"/>
              </a:solidFill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uk-UA" sz="1800">
                <a:solidFill>
                  <a:srgbClr val="000000"/>
                </a:solidFill>
              </a:rPr>
              <a:t>Досягнення результатів навчання обумовлює набуття студентами загальних і спеціальних компетентностей, що є достатніми, зокрема, для вирішення складних задач та проблем у галузі професійної діяльності або у процесі навчання та передбачає проведення досліджень.</a:t>
            </a:r>
            <a:endParaRPr lang="de-DE" sz="1800" dirty="0">
              <a:solidFill>
                <a:srgbClr val="000000"/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85FC60E-260B-6EC1-0B6B-2AF2C7F30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858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415DD-DD29-58F5-AFFB-8360AF0E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Основний фокус освітньої програми та спеціалізації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495EC6-E67B-4905-78D3-D4E921B7E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 fontAlgn="base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43535" algn="l"/>
              </a:tabLst>
            </a:pPr>
            <a:r>
              <a:rPr lang="uk-UA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Загальна вища освіта в галузі будівництва.</a:t>
            </a:r>
            <a:endParaRPr lang="de-DE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  <a:p>
            <a:pPr algn="just"/>
            <a:r>
              <a:rPr lang="uk-UA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Ключові слова</a:t>
            </a:r>
            <a:r>
              <a:rPr lang="uk-UA" sz="2200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: </a:t>
            </a:r>
            <a:r>
              <a:rPr lang="uk-UA" sz="200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будівництво, цивільна інженерія, проектування, реконструкція, обстеження, випробування, енергоефективність, технологія, управління, економічна ефективність</a:t>
            </a:r>
            <a:r>
              <a:rPr lang="uk-UA" sz="180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de-DE" sz="22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0E5F63F-40C1-A74A-F8CF-25EC044D7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911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E5FE2-AD01-F7BA-1B51-C360D31F7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939" y="681037"/>
            <a:ext cx="10515600" cy="1325563"/>
          </a:xfrm>
        </p:spPr>
        <p:txBody>
          <a:bodyPr/>
          <a:lstStyle/>
          <a:p>
            <a:r>
              <a:rPr lang="uk-UA" dirty="0"/>
              <a:t>Особливості програми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D556785-B8FA-67B7-3283-A074B7E84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Освітньо-професійна програма забезпечує фахову підготовку з дисциплін професійного спрямування та акцентована на вивченні питань з відновлення, реконструкції, експлуатації та енергоефективності існуючих об’єктів будівництва з урахуванням принципів сталого розвитку. Програма базується на сучасних тенденціях та закономірностях розвитку будівельної галузі.</a:t>
            </a:r>
            <a:endParaRPr 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3079D9D-1DB7-8EB4-6BF7-66C97D34F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554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2B0C7F-EB01-5F52-27AA-5BC7447B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Програмні компетентності</a:t>
            </a:r>
            <a:endParaRPr lang="de-DE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6D1C597-50A9-C12C-B489-94D5C77CC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9" y="1885859"/>
            <a:ext cx="10515600" cy="393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200" b="1" dirty="0">
                <a:solidFill>
                  <a:schemeClr val="bg1"/>
                </a:solidFill>
                <a:effectLst/>
                <a:highlight>
                  <a:srgbClr val="01A33C"/>
                </a:highlight>
                <a:ea typeface="Calibri" panose="020F0502020204030204" pitchFamily="34" charset="0"/>
              </a:rPr>
              <a:t>Інтегральна компетентність</a:t>
            </a:r>
            <a:endParaRPr lang="en-GB" sz="2200" b="1" dirty="0">
              <a:solidFill>
                <a:schemeClr val="bg1"/>
              </a:solidFill>
              <a:highlight>
                <a:srgbClr val="01A33C"/>
              </a:highlight>
              <a:latin typeface="Times New Roman" panose="02020603050405020304" pitchFamily="18" charset="0"/>
            </a:endParaRPr>
          </a:p>
          <a:p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Здатність розв’язувати задачі дослідницького та/або інноваційного характеру у сфері будівництва та цивільної</a:t>
            </a:r>
            <a:r>
              <a:rPr lang="en-GB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інженерії.</a:t>
            </a:r>
            <a:endParaRPr lang="de-DE" sz="2200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BEC2F5A-C95A-48B0-88BE-F1BCDDD3C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85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61D461-89FD-F976-F599-54156550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Загальні компетентності </a:t>
            </a:r>
            <a:r>
              <a:rPr lang="uk-UA" sz="2500" dirty="0"/>
              <a:t>(залишено без змін)</a:t>
            </a:r>
            <a:endParaRPr lang="de-DE" sz="25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C5C64F-F5DC-A206-7207-2B9BC6009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226" y="1806345"/>
            <a:ext cx="10515600" cy="3933296"/>
          </a:xfrm>
        </p:spPr>
        <p:txBody>
          <a:bodyPr/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ЗК01.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до абстрактного мислення, аналізу та синтезу.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ЗК02.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Здатність проводити дослідження на відповідному рівні.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ЗК03.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до адаптації та дії в новій ситуації.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ЗК04.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приймати обґрунтовані рішення.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ЗК05.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Здатність оцінювати та забезпечувати якість виконуваних робіт.</a:t>
            </a:r>
            <a:endParaRPr lang="de-DE" sz="2300" dirty="0"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uk-UA" sz="23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ЗК06. </a:t>
            </a:r>
            <a:r>
              <a:rPr lang="uk-UA" sz="23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Прагнення до збереження навколишнього середовища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de-DE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D5F7384-F1B1-FE9F-CF68-0F3A57B00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513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36156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2500" b="1" dirty="0"/>
              <a:t>Спеціальні (фахові</a:t>
            </a:r>
            <a:r>
              <a:rPr lang="uk-UA" sz="2500" b="1"/>
              <a:t>) компетенції</a:t>
            </a:r>
            <a:br>
              <a:rPr lang="uk-UA" sz="2500" b="1"/>
            </a:br>
            <a:r>
              <a:rPr lang="uk-UA" sz="2500" b="1"/>
              <a:t>(без змін, за формулюванням 2023-24 н.р.) </a:t>
            </a:r>
            <a:endParaRPr lang="ru-RU" sz="25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DA4B8-094D-4294-8AF6-C276D4F6BF1F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5" name="Таблиця 5">
            <a:extLst>
              <a:ext uri="{FF2B5EF4-FFF2-40B4-BE49-F238E27FC236}">
                <a16:creationId xmlns:a16="http://schemas.microsoft.com/office/drawing/2014/main" id="{945F4311-28D6-7172-E5E4-62C5A58DF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643437"/>
              </p:ext>
            </p:extLst>
          </p:nvPr>
        </p:nvGraphicFramePr>
        <p:xfrm>
          <a:off x="150019" y="630996"/>
          <a:ext cx="11710678" cy="58161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55339">
                  <a:extLst>
                    <a:ext uri="{9D8B030D-6E8A-4147-A177-3AD203B41FA5}">
                      <a16:colId xmlns:a16="http://schemas.microsoft.com/office/drawing/2014/main" val="1344152372"/>
                    </a:ext>
                  </a:extLst>
                </a:gridCol>
                <a:gridCol w="5855339">
                  <a:extLst>
                    <a:ext uri="{9D8B030D-6E8A-4147-A177-3AD203B41FA5}">
                      <a16:colId xmlns:a16="http://schemas.microsoft.com/office/drawing/2014/main" val="6932392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/>
                        <a:t>Формулювання в ОПП 2024-25 н.р.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/>
                        <a:t>Формулювання в ОПП 2025-26 н.р.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4915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СК01.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інтегрувати спеціалізовані концептуальні знання в галузі будівництва та цивільної інженерії, у поєднанні з дотриманням чинних нормативно-правових документів у сфері архітектури та будівництва, для вирішення складних інженерних задач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СК01.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інтегрувати спеціалізовані концептуальні знання в галузі будівництва та цивільної інженерії, у поєднанні з дотриманням чинних нормативно-правових документів у сфері архітектури та будівництва, для вирішення складних інженерних задач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050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розробляти та реалізовувати проекти в галузі будівництва та цивільної інженерії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СК02.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Здатність розробляти та реалізовувати проекти в галузі будівництва та цивільної інженерії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42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СК03.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</a:t>
                      </a:r>
                      <a:r>
                        <a:rPr lang="uk-UA" sz="1800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створювати безпечні умови при управлінні складними процесами в галузі будівництва та цивільної інженерії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СК03.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</a:t>
                      </a:r>
                      <a:r>
                        <a:rPr lang="uk-UA" sz="1800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створювати безпечні умови при управлінні складними процесами в галузі будівництва та цивільної інженерії</a:t>
                      </a:r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568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СК04.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проводити обстеження, випробування, діагностику та розрахунки конструкцій при розв’язанні задач в галузі будівництва та цивільної інженерії. 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СК04. </a:t>
                      </a:r>
                      <a:r>
                        <a:rPr lang="uk-UA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проводити обстеження, випробування, діагностику та розрахунки конструкцій при розв’язанні задач в галузі будівництва та цивільної інженерії. </a:t>
                      </a:r>
                      <a:endParaRPr lang="de-DE" sz="18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957104"/>
                  </a:ext>
                </a:extLst>
              </a:tr>
              <a:tr h="9698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СК05.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застосовувати ефективні технологічні рішення при будівництві та реконструкції</a:t>
                      </a:r>
                      <a:endParaRPr lang="de-DE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СК05. </a:t>
                      </a:r>
                      <a:r>
                        <a:rPr lang="uk-UA" sz="1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Здатність застосовувати ефективні технологічні рішення при будівництві та реконструкції</a:t>
                      </a:r>
                      <a:endParaRPr lang="de-DE" sz="18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367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484853"/>
      </p:ext>
    </p:extLst>
  </p:cSld>
  <p:clrMapOvr>
    <a:masterClrMapping/>
  </p:clrMapOvr>
</p:sld>
</file>

<file path=ppt/theme/theme1.xml><?xml version="1.0" encoding="utf-8"?>
<a:theme xmlns:a="http://schemas.openxmlformats.org/drawingml/2006/main" name="Презентация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Презентация1</Template>
  <TotalTime>0</TotalTime>
  <Words>2223</Words>
  <Application>Microsoft Office PowerPoint</Application>
  <PresentationFormat>Широкий екран</PresentationFormat>
  <Paragraphs>268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Sumy</vt:lpstr>
      <vt:lpstr>Tahoma</vt:lpstr>
      <vt:lpstr>Times New Roman</vt:lpstr>
      <vt:lpstr>Презентация1</vt:lpstr>
      <vt:lpstr>Розгляд  освітньо-професійної програми «Будівництво та цивільна інженерія»  ОС «Магістр» на 2025-26 н.р.</vt:lpstr>
      <vt:lpstr>Обговорено: </vt:lpstr>
      <vt:lpstr>Склад проектної групи</vt:lpstr>
      <vt:lpstr>Мета освітньої програми</vt:lpstr>
      <vt:lpstr>Основний фокус освітньої програми та спеціалізації</vt:lpstr>
      <vt:lpstr>Особливості програми</vt:lpstr>
      <vt:lpstr>Програмні компетентності</vt:lpstr>
      <vt:lpstr>Загальні компетентності (залишено без змін)</vt:lpstr>
      <vt:lpstr>Спеціальні (фахові) компетенції (без змін, за формулюванням 2023-24 н.р.) </vt:lpstr>
      <vt:lpstr>Спеціальні (фахові) компетенції (без змін, за формулюванням 2023-24 н.р) </vt:lpstr>
      <vt:lpstr>Програмні результати навчання</vt:lpstr>
      <vt:lpstr>Програмні результати навчання</vt:lpstr>
      <vt:lpstr>Програмні результати навчання</vt:lpstr>
      <vt:lpstr>Освітні компоненти (порівняння)</vt:lpstr>
      <vt:lpstr>Освітні компоненти</vt:lpstr>
      <vt:lpstr>Додаток А.Блок вибіркових дисциплін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Розгляд  освітньо-професійної програми «Будівництво та цивільна інженерія» ОС «Магістр»</dc:title>
  <dc:creator>Top pc</dc:creator>
  <cp:lastModifiedBy>Berry Cora</cp:lastModifiedBy>
  <cp:revision>114</cp:revision>
  <dcterms:created xsi:type="dcterms:W3CDTF">2021-03-15T13:09:16Z</dcterms:created>
  <dcterms:modified xsi:type="dcterms:W3CDTF">2025-03-15T20:41:58Z</dcterms:modified>
</cp:coreProperties>
</file>